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4622" autoAdjust="0"/>
  </p:normalViewPr>
  <p:slideViewPr>
    <p:cSldViewPr>
      <p:cViewPr varScale="1">
        <p:scale>
          <a:sx n="52" d="100"/>
          <a:sy n="52" d="100"/>
        </p:scale>
        <p:origin x="77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30" name="TextBox 30"/>
          <p:cNvSpPr txBox="1"/>
          <p:nvPr/>
        </p:nvSpPr>
        <p:spPr>
          <a:xfrm>
            <a:off x="2988021" y="4561641"/>
            <a:ext cx="12311956" cy="1163717"/>
          </a:xfrm>
          <a:prstGeom prst="rect">
            <a:avLst/>
          </a:prstGeom>
        </p:spPr>
        <p:txBody>
          <a:bodyPr wrap="square" lIns="0" tIns="0" rIns="0" bIns="0" rtlCol="0" anchor="t">
            <a:spAutoFit/>
          </a:bodyPr>
          <a:lstStyle/>
          <a:p>
            <a:pPr lvl="0" algn="ctr">
              <a:lnSpc>
                <a:spcPts val="4800"/>
              </a:lnSpc>
              <a:spcBef>
                <a:spcPct val="0"/>
              </a:spcBef>
            </a:pPr>
            <a:r>
              <a:rPr lang="ja-JP" altLang="en-US" sz="3200" b="1" dirty="0">
                <a:latin typeface="+mn-ea"/>
              </a:rPr>
              <a:t>２０２５年参議院選挙の候補者別得票数</a:t>
            </a:r>
            <a:r>
              <a:rPr lang="en-US" altLang="ja-JP" sz="3200" b="1" dirty="0">
                <a:latin typeface="+mn-ea"/>
              </a:rPr>
              <a:t>(</a:t>
            </a:r>
            <a:r>
              <a:rPr lang="ja-JP" altLang="en-US" sz="3200" b="1" dirty="0">
                <a:latin typeface="+mn-ea"/>
              </a:rPr>
              <a:t>選挙区</a:t>
            </a:r>
            <a:r>
              <a:rPr lang="en-US" altLang="ja-JP" sz="3200" b="1" dirty="0">
                <a:latin typeface="+mn-ea"/>
              </a:rPr>
              <a:t>)</a:t>
            </a:r>
            <a:r>
              <a:rPr lang="ja-JP" altLang="en-US" sz="3200" b="1" spc="120" dirty="0">
                <a:latin typeface="+mn-ea"/>
                <a:cs typeface="セザンヌ Bold"/>
                <a:sym typeface="セザンヌ Bold"/>
              </a:rPr>
              <a:t>のデータを活用した</a:t>
            </a:r>
            <a:endParaRPr lang="en-US" altLang="ja-JP" sz="3200" b="1" spc="120" dirty="0">
              <a:latin typeface="+mn-ea"/>
              <a:cs typeface="セザンヌ Bold"/>
              <a:sym typeface="セザンヌ Bold"/>
            </a:endParaRPr>
          </a:p>
          <a:p>
            <a:pPr marL="0" lvl="0" indent="0" algn="ctr">
              <a:lnSpc>
                <a:spcPts val="4800"/>
              </a:lnSpc>
              <a:spcBef>
                <a:spcPct val="0"/>
              </a:spcBef>
            </a:pPr>
            <a:r>
              <a:rPr lang="ja-JP" altLang="en-US" sz="3200" b="1" spc="120" dirty="0">
                <a:latin typeface="+mn-ea"/>
                <a:cs typeface="セザンヌ Bold"/>
                <a:sym typeface="セザンヌ Bold"/>
              </a:rPr>
              <a:t>選挙戦略考案と候補者策定プロジェクト</a:t>
            </a:r>
            <a:endParaRPr lang="en-US" sz="3200" b="1" spc="12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ABC552F0-9AED-D1A5-88E3-3D0570AB5D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j-ea"/>
                <a:ea typeface="+mj-ea"/>
                <a:cs typeface="セザンヌ Bold"/>
                <a:sym typeface="セザンヌ Bold"/>
              </a:rPr>
              <a:t>4</a:t>
            </a:r>
            <a:r>
              <a:rPr lang="ja-JP" altLang="en-US" sz="4200" b="1" spc="210" dirty="0">
                <a:solidFill>
                  <a:srgbClr val="373737"/>
                </a:solidFill>
                <a:latin typeface="+mj-ea"/>
                <a:ea typeface="+mj-ea"/>
                <a:cs typeface="セザンヌ Bold"/>
                <a:sym typeface="セザンヌ Bold"/>
              </a:rPr>
              <a:t>．仮説設定・調査分析計画</a:t>
            </a:r>
            <a:endParaRPr lang="en-US" sz="4200" b="1" spc="210" dirty="0">
              <a:solidFill>
                <a:srgbClr val="373737"/>
              </a:solidFill>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mn-ea"/>
                <a:cs typeface="セザンヌ Bold"/>
                <a:sym typeface="セザンヌ Bold"/>
              </a:rPr>
              <a:t>仮説設定・調査分析計画</a:t>
            </a:r>
            <a:endParaRPr lang="en-US" sz="2400" b="1" u="sng" spc="120" dirty="0">
              <a:solidFill>
                <a:srgbClr val="373737"/>
              </a:solidFill>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5</a:t>
            </a:r>
            <a:r>
              <a:rPr lang="ja-JP" altLang="en-US" sz="4200" b="1" spc="210" dirty="0">
                <a:solidFill>
                  <a:srgbClr val="373737"/>
                </a:solidFill>
                <a:latin typeface="+mn-ea"/>
                <a:cs typeface="セザンヌ Bold"/>
                <a:sym typeface="セザンヌ Bold"/>
              </a:rPr>
              <a:t>．モデルの評価指標</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921901"/>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データの収集・整理</a:t>
            </a:r>
            <a:endParaRPr lang="en-US" sz="2400" b="1" u="sng" spc="120" dirty="0">
              <a:solidFill>
                <a:srgbClr val="373737"/>
              </a:solidFill>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7</a:t>
            </a:r>
            <a:r>
              <a:rPr lang="ja-JP" altLang="en-US" sz="4200" b="1" spc="210" dirty="0">
                <a:solidFill>
                  <a:srgbClr val="373737"/>
                </a:solidFill>
                <a:latin typeface="セザンヌ Bold"/>
                <a:ea typeface="セザンヌ Bold"/>
                <a:cs typeface="セザンヌ Bold"/>
                <a:sym typeface="セザンヌ Bold"/>
              </a:rPr>
              <a:t>．データ分析</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33760" y="242703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38746" y="329533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2358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solidFill>
                  <a:srgbClr val="373737"/>
                </a:solidFill>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背景と目的</a:t>
            </a:r>
            <a:endParaRPr lang="en-US" sz="2400" b="1" spc="120" dirty="0">
              <a:solidFill>
                <a:srgbClr val="373737"/>
              </a:solidFill>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衆議院選挙・参議院選挙の選挙制度概説</a:t>
            </a:r>
            <a:endParaRPr lang="en-US" sz="2400" b="1" spc="120" dirty="0">
              <a:solidFill>
                <a:srgbClr val="373737"/>
              </a:solidFill>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084142" y="506986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仮説設定・調査分析計画</a:t>
            </a:r>
            <a:endParaRPr lang="en-US" sz="2400" b="1" spc="120" dirty="0">
              <a:solidFill>
                <a:srgbClr val="373737"/>
              </a:solidFill>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066444" y="6068327"/>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モデルの評価指標</a:t>
            </a:r>
            <a:endParaRPr lang="en-US" sz="2400" b="1" spc="120" dirty="0">
              <a:solidFill>
                <a:srgbClr val="373737"/>
              </a:solidFill>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6791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データ分析</a:t>
            </a:r>
            <a:endParaRPr lang="en-US" sz="2400" b="1" spc="120" dirty="0">
              <a:solidFill>
                <a:srgbClr val="373737"/>
              </a:solidFill>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2116" y="3962423"/>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分析結果の考察・結論</a:t>
            </a:r>
            <a:endParaRPr lang="en-US" sz="2400" b="1" spc="120" dirty="0">
              <a:solidFill>
                <a:srgbClr val="373737"/>
              </a:solidFill>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337020" y="6042415"/>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苦労したところ</a:t>
            </a:r>
            <a:endParaRPr lang="en-US" sz="2400" b="1" spc="120" dirty="0">
              <a:solidFill>
                <a:srgbClr val="373737"/>
              </a:solidFill>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337020"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参考文献</a:t>
            </a:r>
            <a:endParaRPr lang="en-US" sz="2400" b="1" spc="120" dirty="0">
              <a:solidFill>
                <a:srgbClr val="373737"/>
              </a:solidFill>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2116" y="5053471"/>
            <a:ext cx="6195180" cy="526554"/>
          </a:xfrm>
          <a:prstGeom prst="rect">
            <a:avLst/>
          </a:prstGeom>
        </p:spPr>
        <p:txBody>
          <a:bodyPr wrap="square" lIns="0" tIns="0" rIns="0" bIns="0" rtlCol="0" anchor="t">
            <a:spAutoFit/>
          </a:bodyPr>
          <a:lstStyle/>
          <a:p>
            <a:pPr>
              <a:lnSpc>
                <a:spcPts val="4800"/>
              </a:lnSpc>
            </a:pPr>
            <a:r>
              <a:rPr lang="ja-JP" altLang="en-US" sz="2400" b="1" spc="210" dirty="0">
                <a:solidFill>
                  <a:srgbClr val="373737"/>
                </a:solidFill>
                <a:latin typeface="+mn-ea"/>
                <a:cs typeface="セザンヌ Bold"/>
                <a:sym typeface="セザンヌ Bold"/>
              </a:rPr>
              <a:t>今後の展望・追加データの活用</a:t>
            </a:r>
            <a:endParaRPr lang="en-US" altLang="ja-JP" sz="2400" b="1" spc="210" dirty="0">
              <a:solidFill>
                <a:srgbClr val="373737"/>
              </a:solidFill>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16409"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100550" y="3022039"/>
            <a:ext cx="4762500" cy="513602"/>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サイトマップ</a:t>
            </a:r>
            <a:endParaRPr lang="en-US" altLang="ja-JP" sz="2400" b="1" spc="120" dirty="0">
              <a:solidFill>
                <a:srgbClr val="373737"/>
              </a:solidFill>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6593018" y="9305471"/>
            <a:ext cx="2133600" cy="365125"/>
          </a:xfrm>
        </p:spPr>
        <p:txBody>
          <a:bodyPr/>
          <a:lstStyle/>
          <a:p>
            <a:fld id="{B6F15528-21DE-4FAA-801E-634DDDAF4B2B}" type="slidenum">
              <a:rPr lang="en-US" smtClean="0"/>
              <a:pPr/>
              <a:t>2</a:t>
            </a:fld>
            <a:endParaRPr lang="en-US"/>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3" y="7224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079226"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データ収集と整理</a:t>
            </a:r>
            <a:endParaRPr lang="en-US" sz="2400" b="1" spc="120" dirty="0">
              <a:solidFill>
                <a:srgbClr val="373737"/>
              </a:solidFill>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73479"/>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モデル評価の解釈</a:t>
            </a:r>
            <a:endParaRPr lang="en-US" sz="2400" b="1" spc="120" dirty="0">
              <a:solidFill>
                <a:srgbClr val="373737"/>
              </a:solidFill>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781931" y="740383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基本統計量</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当落と年齢</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当落と性別</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当落と党派</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当落と元職・現職・新人</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solidFill>
                  <a:srgbClr val="373737"/>
                </a:solidFill>
                <a:latin typeface="セザンヌ Bold"/>
                <a:ea typeface="セザンヌ Bold"/>
                <a:cs typeface="セザンヌ Bold"/>
                <a:sym typeface="セザンヌ Bold"/>
              </a:rPr>
              <a:t>8.</a:t>
            </a:r>
            <a:r>
              <a:rPr lang="ja-JP" altLang="en-US" sz="4200" b="1" spc="210" dirty="0">
                <a:solidFill>
                  <a:srgbClr val="373737"/>
                </a:solidFill>
                <a:latin typeface="セザンヌ Bold"/>
                <a:ea typeface="セザンヌ Bold"/>
                <a:cs typeface="セザンヌ Bold"/>
                <a:sym typeface="セザンヌ Bold"/>
              </a:rPr>
              <a:t>モデル評価の解釈</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277020507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1</a:t>
            </a:r>
            <a:r>
              <a:rPr lang="ja-JP" altLang="en-US" sz="4200" b="1" spc="210" dirty="0">
                <a:solidFill>
                  <a:srgbClr val="373737"/>
                </a:solidFill>
                <a:latin typeface="+mn-ea"/>
                <a:cs typeface="セザンヌ Bold"/>
                <a:sym typeface="セザンヌ Bold"/>
              </a:rPr>
              <a:t>．背景と目的</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861914270"/>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11826" y="9047289"/>
            <a:ext cx="15628374" cy="461665"/>
          </a:xfrm>
          <a:prstGeom prst="rect">
            <a:avLst/>
          </a:prstGeom>
          <a:noFill/>
        </p:spPr>
        <p:txBody>
          <a:bodyPr wrap="square" rtlCol="0">
            <a:spAutoFit/>
          </a:bodyPr>
          <a:lstStyle/>
          <a:p>
            <a:r>
              <a:rPr kumimoji="1" lang="ja-JP" altLang="en-US" sz="2400" dirty="0"/>
              <a:t>落選した人の予測と結果も含めて全体で評価したいため正解率を参照し、予測モデルにはランダムフォレストを採用する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9</a:t>
            </a:r>
            <a:r>
              <a:rPr lang="ja-JP" altLang="en-US" sz="4200" b="1" spc="210" dirty="0">
                <a:solidFill>
                  <a:srgbClr val="373737"/>
                </a:solidFill>
                <a:latin typeface="セザンヌ Bold"/>
                <a:ea typeface="セザンヌ Bold"/>
                <a:cs typeface="セザンヌ Bold"/>
                <a:sym typeface="セザンヌ Bold"/>
              </a:rPr>
              <a:t>．分析結果の考察と提案</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提案</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929216543"/>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dirty="0"/>
                        <a:t>候補者属性</a:t>
                      </a:r>
                      <a:r>
                        <a:rPr lang="en-US" altLang="ja-JP" sz="2100" dirty="0"/>
                        <a:t>(</a:t>
                      </a:r>
                      <a:r>
                        <a:rPr lang="ja-JP" altLang="en-US" sz="2100" dirty="0"/>
                        <a:t>優先度降順</a:t>
                      </a:r>
                      <a:r>
                        <a:rPr lang="en-US" altLang="ja-JP" sz="2100" dirty="0"/>
                        <a:t>)</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1" dirty="0">
                          <a:solidFill>
                            <a:schemeClr val="accent2"/>
                          </a:solidFill>
                        </a:rPr>
                        <a:t>元現新</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新人・元職は「新しいリーダー像」</a:t>
                      </a:r>
                      <a:br>
                        <a:rPr lang="en-US" altLang="ja-JP" sz="2000" dirty="0">
                          <a:solidFill>
                            <a:schemeClr val="accent2"/>
                          </a:solidFill>
                        </a:rPr>
                      </a:br>
                      <a:r>
                        <a:rPr lang="ja-JP" altLang="en-US" sz="200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1" dirty="0">
                          <a:solidFill>
                            <a:schemeClr val="accent2"/>
                          </a:solidFill>
                        </a:rPr>
                        <a:t>所属政党</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与党（自民・公明）または野党第一党</a:t>
                      </a:r>
                      <a:br>
                        <a:rPr lang="en-US" altLang="ja-JP" sz="2000" dirty="0">
                          <a:solidFill>
                            <a:schemeClr val="accent2"/>
                          </a:solidFill>
                        </a:rPr>
                      </a:br>
                      <a:r>
                        <a:rPr lang="ja-JP" altLang="en-US" sz="200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小規模政党所属は「独自性」や「地域密着」を前面に出して差別化</a:t>
                      </a:r>
                    </a:p>
                    <a:p>
                      <a:pPr algn="ctr">
                        <a:lnSpc>
                          <a:spcPct val="100000"/>
                        </a:lnSpc>
                        <a:buNone/>
                      </a:pP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1" dirty="0">
                          <a:solidFill>
                            <a:schemeClr val="accent2"/>
                          </a:solidFill>
                        </a:rPr>
                        <a:t>年齢</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accent2"/>
                          </a:solidFill>
                        </a:rPr>
                        <a:t>40</a:t>
                      </a:r>
                      <a:r>
                        <a:rPr lang="ja-JP" altLang="en-US" sz="2000" dirty="0">
                          <a:solidFill>
                            <a:schemeClr val="accent2"/>
                          </a:solidFill>
                        </a:rPr>
                        <a:t>代から</a:t>
                      </a:r>
                      <a:r>
                        <a:rPr lang="en-US" altLang="ja-JP" sz="2000" dirty="0">
                          <a:solidFill>
                            <a:schemeClr val="accent2"/>
                          </a:solidFill>
                        </a:rPr>
                        <a:t>60</a:t>
                      </a:r>
                      <a:r>
                        <a:rPr lang="ja-JP" altLang="en-US" sz="2000" dirty="0">
                          <a:solidFill>
                            <a:schemeClr val="accent2"/>
                          </a:solidFill>
                        </a:rPr>
                        <a:t>代の候補者は過去の経験を</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若年層は「専門性・新しい視点」を強調し、</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1" dirty="0"/>
                        <a:t>職業</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1" dirty="0"/>
                        <a:t>選挙区</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dirty="0"/>
                        <a:t>1〜4</a:t>
                      </a:r>
                      <a:r>
                        <a:rPr lang="ja-JP" altLang="en-US" sz="210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1" dirty="0"/>
                        <a:t>性別</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dirty="0"/>
                    </a:p>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p>
                      <a:pPr algn="ctr">
                        <a:lnSpc>
                          <a:spcPct val="100000"/>
                        </a:lnSpc>
                        <a:buNone/>
                      </a:pP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10</a:t>
            </a:r>
            <a:r>
              <a:rPr lang="ja-JP" altLang="en-US" sz="4200" b="1" spc="210" dirty="0">
                <a:solidFill>
                  <a:srgbClr val="373737"/>
                </a:solidFill>
                <a:latin typeface="セザンヌ Bold"/>
                <a:ea typeface="セザンヌ Bold"/>
                <a:cs typeface="セザンヌ Bold"/>
                <a:sym typeface="セザンヌ Bold"/>
              </a:rPr>
              <a:t>．今後の展望・追加データの活用</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今後の展望・追加データの活用</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295400" y="1257300"/>
            <a:ext cx="15423235" cy="6200736"/>
          </a:xfrm>
          <a:prstGeom prst="rect">
            <a:avLst/>
          </a:prstGeom>
        </p:spPr>
        <p:txBody>
          <a:bodyPr wrap="square" lIns="0" tIns="0" rIns="0" bIns="0" rtlCol="0" anchor="t">
            <a:spAutoFit/>
          </a:bodyPr>
          <a:lstStyle/>
          <a:p>
            <a:pPr>
              <a:lnSpc>
                <a:spcPct val="300000"/>
              </a:lnSpc>
            </a:pPr>
            <a:r>
              <a:rPr lang="ja-JP" altLang="en-US" sz="2800" b="1" spc="210" dirty="0">
                <a:solidFill>
                  <a:srgbClr val="373737"/>
                </a:solidFill>
                <a:latin typeface="+mn-ea"/>
                <a:cs typeface="セザンヌ Bold"/>
                <a:sym typeface="セザンヌ Bold"/>
              </a:rPr>
              <a:t>・地元出身がどのように当選確率に影響を与えるのか定量的に分析してみたい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・若年層を中心に利用ユーザーが広がっている</a:t>
            </a:r>
            <a:r>
              <a:rPr lang="en-US" altLang="ja-JP" sz="2800" b="1" spc="210" dirty="0">
                <a:solidFill>
                  <a:srgbClr val="373737"/>
                </a:solidFill>
                <a:latin typeface="+mn-ea"/>
                <a:cs typeface="セザンヌ Bold"/>
                <a:sym typeface="セザンヌ Bold"/>
              </a:rPr>
              <a:t>SNS</a:t>
            </a:r>
            <a:r>
              <a:rPr lang="ja-JP" altLang="en-US" sz="2800" b="1" spc="210" dirty="0">
                <a:solidFill>
                  <a:srgbClr val="373737"/>
                </a:solidFill>
                <a:latin typeface="+mn-ea"/>
                <a:cs typeface="セザンヌ Bold"/>
                <a:sym typeface="セザンヌ Bold"/>
              </a:rPr>
              <a:t>メディアのフォロワー数を参考に当落の</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相関関係もみてみたい。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・全体的に学習データが少ないので、過去の参議院選挙の結果もデータに追加することを</a:t>
            </a:r>
            <a:endParaRPr lang="en-US" altLang="ja-JP" sz="2800" b="1" spc="210" dirty="0">
              <a:solidFill>
                <a:srgbClr val="373737"/>
              </a:solidFill>
              <a:latin typeface="+mn-ea"/>
              <a:cs typeface="セザンヌ Bold"/>
              <a:sym typeface="セザンヌ Bold"/>
            </a:endParaRPr>
          </a:p>
          <a:p>
            <a:pPr algn="l">
              <a:lnSpc>
                <a:spcPct val="300000"/>
              </a:lnSpc>
            </a:pPr>
            <a:r>
              <a:rPr lang="en-US" altLang="ja-JP" sz="2800" b="1" spc="210" dirty="0">
                <a:solidFill>
                  <a:srgbClr val="373737"/>
                </a:solidFill>
                <a:latin typeface="+mn-ea"/>
                <a:cs typeface="セザンヌ Bold"/>
                <a:sym typeface="セザンヌ Bold"/>
              </a:rPr>
              <a:t> </a:t>
            </a:r>
            <a:r>
              <a:rPr lang="ja-JP" altLang="en-US" sz="2800" b="1" spc="210" dirty="0">
                <a:solidFill>
                  <a:srgbClr val="373737"/>
                </a:solidFill>
                <a:latin typeface="+mn-ea"/>
                <a:cs typeface="セザンヌ Bold"/>
                <a:sym typeface="セザンヌ Bold"/>
              </a:rPr>
              <a:t>検討したい</a:t>
            </a:r>
            <a:endParaRPr lang="en-US" altLang="ja-JP" sz="2800" b="1" spc="210" dirty="0">
              <a:solidFill>
                <a:srgbClr val="373737"/>
              </a:solidFill>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11</a:t>
            </a:r>
            <a:r>
              <a:rPr lang="ja-JP" altLang="en-US" sz="4200" b="1" spc="210" dirty="0">
                <a:solidFill>
                  <a:srgbClr val="373737"/>
                </a:solidFill>
                <a:latin typeface="セザンヌ Bold"/>
                <a:ea typeface="セザンヌ Bold"/>
                <a:cs typeface="セザンヌ Bold"/>
                <a:sym typeface="セザンヌ Bold"/>
              </a:rPr>
              <a:t>．苦労したところ</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7587333"/>
          </a:xfrm>
          <a:prstGeom prst="rect">
            <a:avLst/>
          </a:prstGeom>
        </p:spPr>
        <p:txBody>
          <a:bodyPr wrap="square" lIns="0" tIns="0" rIns="0" bIns="0" rtlCol="0" anchor="t">
            <a:spAutoFit/>
          </a:bodyPr>
          <a:lstStyle/>
          <a:p>
            <a:pPr algn="l">
              <a:lnSpc>
                <a:spcPts val="6720"/>
              </a:lnSpc>
            </a:pPr>
            <a:r>
              <a:rPr lang="ja-JP" altLang="en-US" sz="3200" b="1" spc="210" dirty="0">
                <a:solidFill>
                  <a:srgbClr val="373737"/>
                </a:solidFill>
                <a:latin typeface="+mn-ea"/>
                <a:cs typeface="セザンヌ Bold"/>
                <a:sym typeface="セザンヌ Bold"/>
              </a:rPr>
              <a:t>・比例代表で当選した人のデータセットを準備することが難しく、各都道府県ごとの当落傾向しか見られなかったので、参議院選挙全体の当落予測には至らなかった。</a:t>
            </a:r>
            <a:endParaRPr lang="en-US" altLang="ja-JP" sz="3200" b="1" spc="210" dirty="0">
              <a:solidFill>
                <a:srgbClr val="373737"/>
              </a:solidFill>
              <a:latin typeface="+mn-ea"/>
              <a:cs typeface="セザンヌ Bold"/>
              <a:sym typeface="セザンヌ Bold"/>
            </a:endParaRPr>
          </a:p>
          <a:p>
            <a:pPr algn="l">
              <a:lnSpc>
                <a:spcPts val="6720"/>
              </a:lnSpc>
            </a:pPr>
            <a:r>
              <a:rPr lang="ja-JP" altLang="en-US" sz="3200" b="1" spc="210" dirty="0">
                <a:solidFill>
                  <a:srgbClr val="373737"/>
                </a:solidFill>
                <a:latin typeface="+mn-ea"/>
                <a:cs typeface="セザンヌ Bold"/>
                <a:sym typeface="セザンヌ Bold"/>
              </a:rPr>
              <a:t>・職業分類の仕方が難しかった。</a:t>
            </a:r>
            <a:endParaRPr lang="en-US" altLang="ja-JP" sz="3200" b="1" spc="210" dirty="0">
              <a:solidFill>
                <a:srgbClr val="373737"/>
              </a:solidFill>
              <a:latin typeface="+mn-ea"/>
              <a:cs typeface="セザンヌ Bold"/>
              <a:sym typeface="セザンヌ Bold"/>
            </a:endParaRPr>
          </a:p>
          <a:p>
            <a:pPr algn="l">
              <a:lnSpc>
                <a:spcPts val="6720"/>
              </a:lnSpc>
            </a:pPr>
            <a:r>
              <a:rPr lang="en-US" altLang="ja-JP" sz="3200" b="1" spc="210" dirty="0">
                <a:solidFill>
                  <a:srgbClr val="373737"/>
                </a:solidFill>
                <a:latin typeface="+mn-ea"/>
                <a:cs typeface="セザンヌ Bold"/>
                <a:sym typeface="セザンヌ Bold"/>
              </a:rPr>
              <a:t>(</a:t>
            </a:r>
            <a:r>
              <a:rPr lang="ja-JP" altLang="en-US" sz="3200" b="1" spc="210" dirty="0">
                <a:solidFill>
                  <a:srgbClr val="373737"/>
                </a:solidFill>
                <a:latin typeface="+mn-ea"/>
                <a:cs typeface="セザンヌ Bold"/>
                <a:sym typeface="セザンヌ Bold"/>
              </a:rPr>
              <a:t>例：自営業と会社経営の違いがわからず、立候補者の名前を</a:t>
            </a:r>
            <a:r>
              <a:rPr lang="en-US" altLang="ja-JP" sz="3200" b="1" spc="210" dirty="0">
                <a:solidFill>
                  <a:srgbClr val="373737"/>
                </a:solidFill>
                <a:latin typeface="+mn-ea"/>
                <a:cs typeface="セザンヌ Bold"/>
                <a:sym typeface="セザンヌ Bold"/>
              </a:rPr>
              <a:t>Google</a:t>
            </a:r>
            <a:r>
              <a:rPr lang="ja-JP" altLang="en-US" sz="3200" b="1" spc="210" dirty="0">
                <a:solidFill>
                  <a:srgbClr val="373737"/>
                </a:solidFill>
                <a:latin typeface="+mn-ea"/>
                <a:cs typeface="セザンヌ Bold"/>
                <a:sym typeface="セザンヌ Bold"/>
              </a:rPr>
              <a:t>で調べて、実際にどのような職業をしているのか具体的に調べる必要があった。自営業と会社経営者</a:t>
            </a:r>
            <a:r>
              <a:rPr lang="en-US" altLang="ja-JP" sz="3200" b="1" spc="210" dirty="0">
                <a:solidFill>
                  <a:srgbClr val="373737"/>
                </a:solidFill>
                <a:latin typeface="+mn-ea"/>
                <a:cs typeface="セザンヌ Bold"/>
                <a:sym typeface="セザンヌ Bold"/>
              </a:rPr>
              <a:t>/</a:t>
            </a:r>
            <a:r>
              <a:rPr lang="ja-JP" altLang="en-US" sz="3200" b="1" spc="210" dirty="0">
                <a:solidFill>
                  <a:srgbClr val="373737"/>
                </a:solidFill>
                <a:latin typeface="+mn-ea"/>
                <a:cs typeface="セザンヌ Bold"/>
                <a:sym typeface="セザンヌ Bold"/>
              </a:rPr>
              <a:t>役員で職業を分類するときは資本の大小によって分類するようにした。資本の大小が選挙費用へかけられる資金に影響を与えると考えた。</a:t>
            </a:r>
            <a:r>
              <a:rPr lang="en-US" altLang="ja-JP" sz="3200" b="1" spc="210" dirty="0">
                <a:solidFill>
                  <a:srgbClr val="373737"/>
                </a:solidFill>
                <a:latin typeface="+mn-ea"/>
                <a:cs typeface="セザンヌ Bold"/>
                <a:sym typeface="セザンヌ Bold"/>
              </a:rPr>
              <a:t>)</a:t>
            </a: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苦労したところ</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12</a:t>
            </a:r>
            <a:r>
              <a:rPr lang="ja-JP" altLang="en-US" sz="4200" b="1" spc="210" dirty="0">
                <a:solidFill>
                  <a:srgbClr val="373737"/>
                </a:solidFill>
                <a:latin typeface="セザンヌ Bold"/>
                <a:ea typeface="セザンヌ Bold"/>
                <a:cs typeface="セザンヌ Bold"/>
                <a:sym typeface="セザンヌ Bold"/>
              </a:rPr>
              <a:t>．参照</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838200"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2</a:t>
            </a:r>
            <a:r>
              <a:rPr lang="ja-JP" altLang="en-US" sz="4200" b="1" spc="210" dirty="0">
                <a:solidFill>
                  <a:srgbClr val="373737"/>
                </a:solidFill>
                <a:latin typeface="+mn-ea"/>
                <a:cs typeface="セザンヌ Bold"/>
                <a:sym typeface="セザンヌ Bold"/>
              </a:rPr>
              <a:t>．サイトマップ</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407242"/>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候補者別・得票数を前処理したデータ</a:t>
            </a:r>
            <a:r>
              <a:rPr lang="en-US" altLang="ja-JP" spc="120" dirty="0">
                <a:latin typeface="+mn-ea"/>
                <a:cs typeface="セザンヌ Medium"/>
                <a:sym typeface="セザンヌ Medium"/>
              </a:rPr>
              <a:t>)</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solidFill>
                  <a:srgbClr val="373737"/>
                </a:solidFill>
                <a:latin typeface="+mn-ea"/>
                <a:cs typeface="セザンヌ Bold"/>
                <a:sym typeface="セザンヌ Bold"/>
              </a:rPr>
              <a:t>3</a:t>
            </a:r>
            <a:r>
              <a:rPr lang="ja-JP" altLang="en-US" sz="4200" b="1" spc="210" dirty="0">
                <a:solidFill>
                  <a:srgbClr val="373737"/>
                </a:solidFill>
                <a:latin typeface="+mn-ea"/>
                <a:cs typeface="セザンヌ Bold"/>
                <a:sym typeface="セザンヌ Bold"/>
              </a:rPr>
              <a:t>．</a:t>
            </a:r>
            <a:r>
              <a:rPr lang="ja-JP" altLang="en-US" sz="4400" b="1" spc="120" dirty="0">
                <a:solidFill>
                  <a:srgbClr val="373737"/>
                </a:solidFill>
                <a:latin typeface="+mn-ea"/>
                <a:cs typeface="セザンヌ Bold"/>
                <a:sym typeface="セザンヌ Bold"/>
              </a:rPr>
              <a:t>衆議院選挙・参議院選挙の選挙制度概説</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8068</TotalTime>
  <Words>3139</Words>
  <Application>Microsoft Office PowerPoint</Application>
  <PresentationFormat>ユーザー設定</PresentationFormat>
  <Paragraphs>365</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セザンヌ Ultra-Bold</vt:lpstr>
      <vt:lpstr>Calibri</vt:lpstr>
      <vt:lpstr>Arial</vt:lpstr>
      <vt:lpstr>游ゴシック</vt:lpstr>
      <vt:lpstr>セザンヌ Bold</vt:lpstr>
      <vt:lpstr>Cambria Math</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603</cp:revision>
  <dcterms:created xsi:type="dcterms:W3CDTF">2006-08-16T00:00:00Z</dcterms:created>
  <dcterms:modified xsi:type="dcterms:W3CDTF">2025-09-18T02:31:42Z</dcterms:modified>
  <dc:identifier>DAGyFDWsSEg</dc:identifier>
</cp:coreProperties>
</file>